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61" r:id="rId4"/>
    <p:sldId id="262" r:id="rId5"/>
    <p:sldId id="258" r:id="rId6"/>
    <p:sldId id="259" r:id="rId7"/>
    <p:sldId id="263" r:id="rId8"/>
    <p:sldId id="268" r:id="rId9"/>
    <p:sldId id="260" r:id="rId10"/>
    <p:sldId id="264" r:id="rId11"/>
    <p:sldId id="267" r:id="rId12"/>
    <p:sldId id="265" r:id="rId13"/>
    <p:sldId id="266"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110"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9F6095F2-0180-4F86-B179-34AFB043446F}" type="datetimeFigureOut">
              <a:rPr lang="it-IT" smtClean="0"/>
              <a:pPr/>
              <a:t>24/12/2011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5D30626-7295-4BA4-B352-BC71E114C305}" type="slidenum">
              <a:rPr lang="it-IT" smtClean="0"/>
              <a:pPr/>
              <a:t>‹N›</a:t>
            </a:fld>
            <a:endParaRPr lang="it-IT"/>
          </a:p>
        </p:txBody>
      </p:sp>
    </p:spTree>
    <p:extLst>
      <p:ext uri="{BB962C8B-B14F-4D97-AF65-F5344CB8AC3E}">
        <p14:creationId xmlns="" xmlns:p14="http://schemas.microsoft.com/office/powerpoint/2010/main" val="40245688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9F6095F2-0180-4F86-B179-34AFB043446F}" type="datetimeFigureOut">
              <a:rPr lang="it-IT" smtClean="0"/>
              <a:pPr/>
              <a:t>24/12/2011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5D30626-7295-4BA4-B352-BC71E114C305}" type="slidenum">
              <a:rPr lang="it-IT" smtClean="0"/>
              <a:pPr/>
              <a:t>‹N›</a:t>
            </a:fld>
            <a:endParaRPr lang="it-IT"/>
          </a:p>
        </p:txBody>
      </p:sp>
    </p:spTree>
    <p:extLst>
      <p:ext uri="{BB962C8B-B14F-4D97-AF65-F5344CB8AC3E}">
        <p14:creationId xmlns="" xmlns:p14="http://schemas.microsoft.com/office/powerpoint/2010/main" val="11234629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9F6095F2-0180-4F86-B179-34AFB043446F}" type="datetimeFigureOut">
              <a:rPr lang="it-IT" smtClean="0"/>
              <a:pPr/>
              <a:t>24/12/2011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5D30626-7295-4BA4-B352-BC71E114C305}" type="slidenum">
              <a:rPr lang="it-IT" smtClean="0"/>
              <a:pPr/>
              <a:t>‹N›</a:t>
            </a:fld>
            <a:endParaRPr lang="it-IT"/>
          </a:p>
        </p:txBody>
      </p:sp>
    </p:spTree>
    <p:extLst>
      <p:ext uri="{BB962C8B-B14F-4D97-AF65-F5344CB8AC3E}">
        <p14:creationId xmlns="" xmlns:p14="http://schemas.microsoft.com/office/powerpoint/2010/main" val="24815292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9F6095F2-0180-4F86-B179-34AFB043446F}" type="datetimeFigureOut">
              <a:rPr lang="it-IT" smtClean="0"/>
              <a:pPr/>
              <a:t>24/12/2011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5D30626-7295-4BA4-B352-BC71E114C305}" type="slidenum">
              <a:rPr lang="it-IT" smtClean="0"/>
              <a:pPr/>
              <a:t>‹N›</a:t>
            </a:fld>
            <a:endParaRPr lang="it-IT"/>
          </a:p>
        </p:txBody>
      </p:sp>
    </p:spTree>
    <p:extLst>
      <p:ext uri="{BB962C8B-B14F-4D97-AF65-F5344CB8AC3E}">
        <p14:creationId xmlns="" xmlns:p14="http://schemas.microsoft.com/office/powerpoint/2010/main" val="22527577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9F6095F2-0180-4F86-B179-34AFB043446F}" type="datetimeFigureOut">
              <a:rPr lang="it-IT" smtClean="0"/>
              <a:pPr/>
              <a:t>24/12/2011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5D30626-7295-4BA4-B352-BC71E114C305}" type="slidenum">
              <a:rPr lang="it-IT" smtClean="0"/>
              <a:pPr/>
              <a:t>‹N›</a:t>
            </a:fld>
            <a:endParaRPr lang="it-IT"/>
          </a:p>
        </p:txBody>
      </p:sp>
    </p:spTree>
    <p:extLst>
      <p:ext uri="{BB962C8B-B14F-4D97-AF65-F5344CB8AC3E}">
        <p14:creationId xmlns="" xmlns:p14="http://schemas.microsoft.com/office/powerpoint/2010/main" val="25904964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9F6095F2-0180-4F86-B179-34AFB043446F}" type="datetimeFigureOut">
              <a:rPr lang="it-IT" smtClean="0"/>
              <a:pPr/>
              <a:t>24/12/2011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F5D30626-7295-4BA4-B352-BC71E114C305}" type="slidenum">
              <a:rPr lang="it-IT" smtClean="0"/>
              <a:pPr/>
              <a:t>‹N›</a:t>
            </a:fld>
            <a:endParaRPr lang="it-IT"/>
          </a:p>
        </p:txBody>
      </p:sp>
    </p:spTree>
    <p:extLst>
      <p:ext uri="{BB962C8B-B14F-4D97-AF65-F5344CB8AC3E}">
        <p14:creationId xmlns="" xmlns:p14="http://schemas.microsoft.com/office/powerpoint/2010/main" val="11384631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9F6095F2-0180-4F86-B179-34AFB043446F}" type="datetimeFigureOut">
              <a:rPr lang="it-IT" smtClean="0"/>
              <a:pPr/>
              <a:t>24/12/2011</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F5D30626-7295-4BA4-B352-BC71E114C305}" type="slidenum">
              <a:rPr lang="it-IT" smtClean="0"/>
              <a:pPr/>
              <a:t>‹N›</a:t>
            </a:fld>
            <a:endParaRPr lang="it-IT"/>
          </a:p>
        </p:txBody>
      </p:sp>
    </p:spTree>
    <p:extLst>
      <p:ext uri="{BB962C8B-B14F-4D97-AF65-F5344CB8AC3E}">
        <p14:creationId xmlns="" xmlns:p14="http://schemas.microsoft.com/office/powerpoint/2010/main" val="781773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9F6095F2-0180-4F86-B179-34AFB043446F}" type="datetimeFigureOut">
              <a:rPr lang="it-IT" smtClean="0"/>
              <a:pPr/>
              <a:t>24/12/2011</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F5D30626-7295-4BA4-B352-BC71E114C305}" type="slidenum">
              <a:rPr lang="it-IT" smtClean="0"/>
              <a:pPr/>
              <a:t>‹N›</a:t>
            </a:fld>
            <a:endParaRPr lang="it-IT"/>
          </a:p>
        </p:txBody>
      </p:sp>
    </p:spTree>
    <p:extLst>
      <p:ext uri="{BB962C8B-B14F-4D97-AF65-F5344CB8AC3E}">
        <p14:creationId xmlns="" xmlns:p14="http://schemas.microsoft.com/office/powerpoint/2010/main" val="15467833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9F6095F2-0180-4F86-B179-34AFB043446F}" type="datetimeFigureOut">
              <a:rPr lang="it-IT" smtClean="0"/>
              <a:pPr/>
              <a:t>24/12/2011</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F5D30626-7295-4BA4-B352-BC71E114C305}" type="slidenum">
              <a:rPr lang="it-IT" smtClean="0"/>
              <a:pPr/>
              <a:t>‹N›</a:t>
            </a:fld>
            <a:endParaRPr lang="it-IT"/>
          </a:p>
        </p:txBody>
      </p:sp>
    </p:spTree>
    <p:extLst>
      <p:ext uri="{BB962C8B-B14F-4D97-AF65-F5344CB8AC3E}">
        <p14:creationId xmlns="" xmlns:p14="http://schemas.microsoft.com/office/powerpoint/2010/main" val="30152619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9F6095F2-0180-4F86-B179-34AFB043446F}" type="datetimeFigureOut">
              <a:rPr lang="it-IT" smtClean="0"/>
              <a:pPr/>
              <a:t>24/12/2011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F5D30626-7295-4BA4-B352-BC71E114C305}" type="slidenum">
              <a:rPr lang="it-IT" smtClean="0"/>
              <a:pPr/>
              <a:t>‹N›</a:t>
            </a:fld>
            <a:endParaRPr lang="it-IT"/>
          </a:p>
        </p:txBody>
      </p:sp>
    </p:spTree>
    <p:extLst>
      <p:ext uri="{BB962C8B-B14F-4D97-AF65-F5344CB8AC3E}">
        <p14:creationId xmlns="" xmlns:p14="http://schemas.microsoft.com/office/powerpoint/2010/main" val="11569084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9F6095F2-0180-4F86-B179-34AFB043446F}" type="datetimeFigureOut">
              <a:rPr lang="it-IT" smtClean="0"/>
              <a:pPr/>
              <a:t>24/12/2011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F5D30626-7295-4BA4-B352-BC71E114C305}" type="slidenum">
              <a:rPr lang="it-IT" smtClean="0"/>
              <a:pPr/>
              <a:t>‹N›</a:t>
            </a:fld>
            <a:endParaRPr lang="it-IT"/>
          </a:p>
        </p:txBody>
      </p:sp>
    </p:spTree>
    <p:extLst>
      <p:ext uri="{BB962C8B-B14F-4D97-AF65-F5344CB8AC3E}">
        <p14:creationId xmlns="" xmlns:p14="http://schemas.microsoft.com/office/powerpoint/2010/main" val="41460810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78000"/>
            <a:duotone>
              <a:schemeClr val="accent3">
                <a:shade val="45000"/>
                <a:satMod val="135000"/>
              </a:schemeClr>
              <a:prstClr val="white"/>
            </a:duotone>
            <a:extLst>
              <a:ext uri="{BEBA8EAE-BF5A-486C-A8C5-ECC9F3942E4B}">
                <a14:imgProps xmlns="" xmlns:a14="http://schemas.microsoft.com/office/drawing/2010/main">
                  <a14:imgLayer r:embed="rId14">
                    <a14:imgEffect>
                      <a14:sharpenSoften amount="43000"/>
                    </a14:imgEffect>
                    <a14:imgEffect>
                      <a14:saturation sat="312000"/>
                    </a14:imgEffect>
                  </a14:imgLayer>
                </a14:imgProps>
              </a:ext>
            </a:extLst>
          </a:blip>
          <a:srcRect/>
          <a:stretch>
            <a:fillRect l="-8000" t="-5000" r="-8000" b="-5000"/>
          </a:stretch>
        </a:blip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6095F2-0180-4F86-B179-34AFB043446F}" type="datetimeFigureOut">
              <a:rPr lang="it-IT" smtClean="0"/>
              <a:pPr/>
              <a:t>24/12/2011</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D30626-7295-4BA4-B352-BC71E114C305}" type="slidenum">
              <a:rPr lang="it-IT" smtClean="0"/>
              <a:pPr/>
              <a:t>‹N›</a:t>
            </a:fld>
            <a:endParaRPr lang="it-IT"/>
          </a:p>
        </p:txBody>
      </p:sp>
    </p:spTree>
    <p:extLst>
      <p:ext uri="{BB962C8B-B14F-4D97-AF65-F5344CB8AC3E}">
        <p14:creationId xmlns="" xmlns:p14="http://schemas.microsoft.com/office/powerpoint/2010/main" val="78136801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
        <p:nvSpPr>
          <p:cNvPr id="5" name="CasellaDiTesto 4"/>
          <p:cNvSpPr txBox="1"/>
          <p:nvPr/>
        </p:nvSpPr>
        <p:spPr>
          <a:xfrm>
            <a:off x="611560" y="842090"/>
            <a:ext cx="7992888" cy="4524315"/>
          </a:xfrm>
          <a:prstGeom prst="rect">
            <a:avLst/>
          </a:prstGeom>
          <a:noFill/>
        </p:spPr>
        <p:txBody>
          <a:bodyPr wrap="square" rtlCol="0">
            <a:spAutoFit/>
          </a:bodyPr>
          <a:lstStyle/>
          <a:p>
            <a:pPr algn="ctr"/>
            <a:r>
              <a:rPr lang="it-IT" sz="9600" b="1" dirty="0" smtClean="0">
                <a:ln w="19050">
                  <a:solidFill>
                    <a:schemeClr val="tx2">
                      <a:tint val="1000"/>
                    </a:schemeClr>
                  </a:solidFill>
                  <a:prstDash val="solid"/>
                </a:ln>
                <a:solidFill>
                  <a:schemeClr val="accent3">
                    <a:lumMod val="50000"/>
                  </a:schemeClr>
                </a:solidFill>
                <a:effectLst>
                  <a:outerShdw blurRad="50000" dist="50800" dir="7500000" algn="tl">
                    <a:srgbClr val="000000">
                      <a:shade val="5000"/>
                      <a:alpha val="35000"/>
                    </a:srgbClr>
                  </a:outerShdw>
                </a:effectLst>
                <a:latin typeface="Bell MT" pitchFamily="18" charset="0"/>
              </a:rPr>
              <a:t>Io, </a:t>
            </a:r>
          </a:p>
          <a:p>
            <a:pPr algn="ctr"/>
            <a:r>
              <a:rPr lang="it-IT" sz="9600" b="1" dirty="0" smtClean="0">
                <a:ln w="19050">
                  <a:solidFill>
                    <a:schemeClr val="tx2">
                      <a:tint val="1000"/>
                    </a:schemeClr>
                  </a:solidFill>
                  <a:prstDash val="solid"/>
                </a:ln>
                <a:solidFill>
                  <a:schemeClr val="accent3">
                    <a:lumMod val="50000"/>
                  </a:schemeClr>
                </a:solidFill>
                <a:effectLst>
                  <a:outerShdw blurRad="50000" dist="50800" dir="7500000" algn="tl">
                    <a:srgbClr val="000000">
                      <a:shade val="5000"/>
                      <a:alpha val="35000"/>
                    </a:srgbClr>
                  </a:outerShdw>
                </a:effectLst>
                <a:latin typeface="Bell MT" pitchFamily="18" charset="0"/>
              </a:rPr>
              <a:t>internet </a:t>
            </a:r>
          </a:p>
          <a:p>
            <a:pPr algn="ctr"/>
            <a:r>
              <a:rPr lang="it-IT" sz="9600" b="1" dirty="0" smtClean="0">
                <a:ln w="19050">
                  <a:solidFill>
                    <a:schemeClr val="tx2">
                      <a:tint val="1000"/>
                    </a:schemeClr>
                  </a:solidFill>
                  <a:prstDash val="solid"/>
                </a:ln>
                <a:solidFill>
                  <a:schemeClr val="accent3">
                    <a:lumMod val="50000"/>
                  </a:schemeClr>
                </a:solidFill>
                <a:effectLst>
                  <a:outerShdw blurRad="50000" dist="50800" dir="7500000" algn="tl">
                    <a:srgbClr val="000000">
                      <a:shade val="5000"/>
                      <a:alpha val="35000"/>
                    </a:srgbClr>
                  </a:outerShdw>
                </a:effectLst>
                <a:latin typeface="Bell MT" pitchFamily="18" charset="0"/>
              </a:rPr>
              <a:t>e il computer</a:t>
            </a:r>
            <a:endParaRPr lang="it-IT" sz="9600" b="1" dirty="0">
              <a:ln w="19050">
                <a:solidFill>
                  <a:schemeClr val="tx2">
                    <a:tint val="1000"/>
                  </a:schemeClr>
                </a:solidFill>
                <a:prstDash val="solid"/>
              </a:ln>
              <a:solidFill>
                <a:schemeClr val="accent3">
                  <a:lumMod val="50000"/>
                </a:schemeClr>
              </a:solidFill>
              <a:effectLst>
                <a:outerShdw blurRad="50000" dist="50800" dir="7500000" algn="tl">
                  <a:srgbClr val="000000">
                    <a:shade val="5000"/>
                    <a:alpha val="35000"/>
                  </a:srgbClr>
                </a:outerShdw>
              </a:effectLst>
              <a:latin typeface="Bell MT" pitchFamily="18" charset="0"/>
            </a:endParaRPr>
          </a:p>
        </p:txBody>
      </p:sp>
    </p:spTree>
    <p:extLst>
      <p:ext uri="{BB962C8B-B14F-4D97-AF65-F5344CB8AC3E}">
        <p14:creationId xmlns="" xmlns:p14="http://schemas.microsoft.com/office/powerpoint/2010/main" val="28199021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3851920" y="620688"/>
            <a:ext cx="4968552" cy="2246769"/>
          </a:xfrm>
          <a:prstGeom prst="rect">
            <a:avLst/>
          </a:prstGeom>
          <a:noFill/>
        </p:spPr>
        <p:txBody>
          <a:bodyPr wrap="square" rtlCol="0">
            <a:spAutoFit/>
          </a:bodyPr>
          <a:lstStyle/>
          <a:p>
            <a:r>
              <a:rPr lang="it-IT" sz="2800" dirty="0" smtClean="0"/>
              <a:t>Poi è arrivata la scuola media e il mio professore di informatica. Con lui facevamo gli ipertesti in particolare, ne ricordo uno sulle risorse dell’acqua.</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3491880" y="1340768"/>
            <a:ext cx="4572000" cy="2246769"/>
          </a:xfrm>
          <a:prstGeom prst="rect">
            <a:avLst/>
          </a:prstGeom>
        </p:spPr>
        <p:txBody>
          <a:bodyPr>
            <a:spAutoFit/>
          </a:bodyPr>
          <a:lstStyle/>
          <a:p>
            <a:r>
              <a:rPr lang="it-IT" sz="2800" dirty="0" smtClean="0">
                <a:latin typeface="Century" pitchFamily="18" charset="0"/>
              </a:rPr>
              <a:t>Il progetto prevedeva poi lo scambio con altre scuole di questi lavori, era un po’ una gara per migliorarci sempre più!</a:t>
            </a:r>
            <a:endParaRPr lang="it-IT" sz="2800" dirty="0">
              <a:latin typeface="Century"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627784" y="332656"/>
            <a:ext cx="4176464" cy="2862322"/>
          </a:xfrm>
          <a:prstGeom prst="rect">
            <a:avLst/>
          </a:prstGeom>
          <a:noFill/>
        </p:spPr>
        <p:txBody>
          <a:bodyPr wrap="square" rtlCol="0">
            <a:spAutoFit/>
          </a:bodyPr>
          <a:lstStyle/>
          <a:p>
            <a:r>
              <a:rPr lang="it-IT" dirty="0" smtClean="0"/>
              <a:t>Era davvero un bravo professore: severo tanto quanto simpatico.</a:t>
            </a:r>
          </a:p>
          <a:p>
            <a:r>
              <a:rPr lang="it-IT" dirty="0" smtClean="0"/>
              <a:t>Un aneddoto che ricordo sempre volentieri è che spesso lui minacciava di spegnere l’interruttore centrale dell’aula per far si che imparassimo a salvare spesso (per inciso non l’ha comunque mai spento).</a:t>
            </a:r>
          </a:p>
          <a:p>
            <a:r>
              <a:rPr lang="it-IT" dirty="0" smtClean="0"/>
              <a:t>Il risultato è che ora mi capita molto raramente di perdere dei dati!</a:t>
            </a:r>
            <a:endParaRPr lang="it-IT" dirty="0"/>
          </a:p>
        </p:txBody>
      </p:sp>
      <p:pic>
        <p:nvPicPr>
          <p:cNvPr id="3" name="Immagine 2" descr="thumbnail.jpg"/>
          <p:cNvPicPr>
            <a:picLocks noChangeAspect="1"/>
          </p:cNvPicPr>
          <p:nvPr/>
        </p:nvPicPr>
        <p:blipFill>
          <a:blip r:embed="rId2" cstate="print"/>
          <a:stretch>
            <a:fillRect/>
          </a:stretch>
        </p:blipFill>
        <p:spPr>
          <a:xfrm>
            <a:off x="6444208" y="3140968"/>
            <a:ext cx="2261592" cy="3230846"/>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555776" y="332656"/>
            <a:ext cx="5904656" cy="2246769"/>
          </a:xfrm>
          <a:prstGeom prst="rect">
            <a:avLst/>
          </a:prstGeom>
          <a:noFill/>
        </p:spPr>
        <p:txBody>
          <a:bodyPr wrap="square" rtlCol="0">
            <a:spAutoFit/>
          </a:bodyPr>
          <a:lstStyle/>
          <a:p>
            <a:r>
              <a:rPr lang="it-IT" sz="2800" dirty="0" smtClean="0"/>
              <a:t>Poi non  scorderò i giornalini scolastici e gli articoli che scrivevamo: è stato da allora che ho iniziato a scrivere velocemente sui tasti. Il mio primo articolo fu sulla longevità dei gatti.</a:t>
            </a:r>
            <a:endParaRPr lang="it-IT" sz="2800" dirty="0"/>
          </a:p>
        </p:txBody>
      </p:sp>
      <p:pic>
        <p:nvPicPr>
          <p:cNvPr id="3" name="Immagine 2" descr="383272_309019039138592_292007327506430_941988_321921939_n_large.jpg"/>
          <p:cNvPicPr>
            <a:picLocks noChangeAspect="1"/>
          </p:cNvPicPr>
          <p:nvPr/>
        </p:nvPicPr>
        <p:blipFill>
          <a:blip r:embed="rId2" cstate="print"/>
          <a:stretch>
            <a:fillRect/>
          </a:stretch>
        </p:blipFill>
        <p:spPr>
          <a:xfrm>
            <a:off x="827584" y="3068960"/>
            <a:ext cx="4615160" cy="3073697"/>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555776" y="908720"/>
            <a:ext cx="5832648" cy="2677656"/>
          </a:xfrm>
          <a:prstGeom prst="rect">
            <a:avLst/>
          </a:prstGeom>
          <a:noFill/>
        </p:spPr>
        <p:txBody>
          <a:bodyPr wrap="square" rtlCol="0">
            <a:spAutoFit/>
          </a:bodyPr>
          <a:lstStyle/>
          <a:p>
            <a:r>
              <a:rPr lang="it-IT" sz="2800" dirty="0" smtClean="0"/>
              <a:t>Le superiori non furono un’esperienza molto positiva ma, più che grazie alla scuola, fu grazie agli amici, alcuni con una spiccata venia informatica, che mi misi in gioco in questo campo lavorando soprattutto in campi grafici.</a:t>
            </a:r>
            <a:endParaRPr lang="it-IT" sz="2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627784" y="620688"/>
            <a:ext cx="5760640" cy="2246769"/>
          </a:xfrm>
          <a:prstGeom prst="rect">
            <a:avLst/>
          </a:prstGeom>
          <a:noFill/>
        </p:spPr>
        <p:txBody>
          <a:bodyPr wrap="square" rtlCol="0">
            <a:spAutoFit/>
          </a:bodyPr>
          <a:lstStyle/>
          <a:p>
            <a:r>
              <a:rPr lang="it-IT" sz="2800" dirty="0" smtClean="0"/>
              <a:t>Ben presto infatti mi avvicinai a Photoshop e cominciai ad appassionarmi di grafica guardando le tante immagini che gli esperti del settore creano:</a:t>
            </a:r>
            <a:endParaRPr lang="it-IT" sz="2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Rain_of_stars_by_Mar_ka.jpg"/>
          <p:cNvPicPr>
            <a:picLocks noChangeAspect="1"/>
          </p:cNvPicPr>
          <p:nvPr/>
        </p:nvPicPr>
        <p:blipFill>
          <a:blip r:embed="rId2" cstate="print"/>
          <a:stretch>
            <a:fillRect/>
          </a:stretch>
        </p:blipFill>
        <p:spPr>
          <a:xfrm>
            <a:off x="2000250" y="0"/>
            <a:ext cx="5143500" cy="68580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alleycat_by_asuka111-d3h4526.jpg"/>
          <p:cNvPicPr>
            <a:picLocks noChangeAspect="1"/>
          </p:cNvPicPr>
          <p:nvPr/>
        </p:nvPicPr>
        <p:blipFill>
          <a:blip r:embed="rId2" cstate="print"/>
          <a:stretch>
            <a:fillRect/>
          </a:stretch>
        </p:blipFill>
        <p:spPr>
          <a:xfrm>
            <a:off x="2149442" y="-1"/>
            <a:ext cx="4870830" cy="6894397"/>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539552" y="0"/>
            <a:ext cx="8352928" cy="6678751"/>
          </a:xfrm>
          <a:prstGeom prst="rect">
            <a:avLst/>
          </a:prstGeom>
          <a:noFill/>
        </p:spPr>
        <p:txBody>
          <a:bodyPr wrap="square" rtlCol="0">
            <a:spAutoFit/>
          </a:bodyPr>
          <a:lstStyle/>
          <a:p>
            <a:r>
              <a:rPr lang="it-IT" sz="2800" dirty="0" smtClean="0"/>
              <a:t>Come si può non rimanere incantati?</a:t>
            </a:r>
          </a:p>
          <a:p>
            <a:r>
              <a:rPr lang="it-IT" sz="2800" dirty="0" smtClean="0"/>
              <a:t>Comunque, il mio modesto contributo a questo universo arrivò con la tavoletta grafica che mi venne regalata. La si nota sulla sinistra.</a:t>
            </a:r>
          </a:p>
          <a:p>
            <a:endParaRPr lang="it-IT" dirty="0" smtClean="0"/>
          </a:p>
          <a:p>
            <a:endParaRPr lang="it-IT" dirty="0" smtClean="0"/>
          </a:p>
          <a:p>
            <a:endParaRPr lang="it-IT" dirty="0" smtClean="0"/>
          </a:p>
          <a:p>
            <a:endParaRPr lang="it-IT" dirty="0" smtClean="0"/>
          </a:p>
          <a:p>
            <a:endParaRPr lang="it-IT" dirty="0" smtClean="0"/>
          </a:p>
          <a:p>
            <a:endParaRPr lang="it-IT" dirty="0" smtClean="0"/>
          </a:p>
          <a:p>
            <a:endParaRPr lang="it-IT" dirty="0" smtClean="0"/>
          </a:p>
          <a:p>
            <a:endParaRPr lang="it-IT" dirty="0" smtClean="0"/>
          </a:p>
          <a:p>
            <a:endParaRPr lang="it-IT" dirty="0" smtClean="0"/>
          </a:p>
          <a:p>
            <a:endParaRPr lang="it-IT" dirty="0" smtClean="0"/>
          </a:p>
          <a:p>
            <a:endParaRPr lang="it-IT" dirty="0" smtClean="0"/>
          </a:p>
          <a:p>
            <a:endParaRPr lang="it-IT" dirty="0" smtClean="0"/>
          </a:p>
          <a:p>
            <a:endParaRPr lang="it-IT" dirty="0" smtClean="0"/>
          </a:p>
          <a:p>
            <a:endParaRPr lang="it-IT" dirty="0" smtClean="0"/>
          </a:p>
          <a:p>
            <a:endParaRPr lang="it-IT" dirty="0" smtClean="0"/>
          </a:p>
          <a:p>
            <a:endParaRPr lang="it-IT" dirty="0" smtClean="0"/>
          </a:p>
          <a:p>
            <a:r>
              <a:rPr lang="it-IT" sz="2800" dirty="0" smtClean="0"/>
              <a:t>Questa fu la mia espressione per una buona oretta!</a:t>
            </a:r>
            <a:endParaRPr lang="it-IT" sz="2800" dirty="0"/>
          </a:p>
        </p:txBody>
      </p:sp>
      <p:pic>
        <p:nvPicPr>
          <p:cNvPr id="3" name="Immagine 2" descr="33935_1611272169046_1453522979_1608315_2237049_n.jpg"/>
          <p:cNvPicPr>
            <a:picLocks noChangeAspect="1"/>
          </p:cNvPicPr>
          <p:nvPr/>
        </p:nvPicPr>
        <p:blipFill>
          <a:blip r:embed="rId2" cstate="print"/>
          <a:stretch>
            <a:fillRect/>
          </a:stretch>
        </p:blipFill>
        <p:spPr>
          <a:xfrm>
            <a:off x="1691680" y="1700808"/>
            <a:ext cx="5964155" cy="4473116"/>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51520" y="1916832"/>
            <a:ext cx="2160240" cy="3539430"/>
          </a:xfrm>
          <a:prstGeom prst="rect">
            <a:avLst/>
          </a:prstGeom>
          <a:noFill/>
        </p:spPr>
        <p:txBody>
          <a:bodyPr wrap="square" rtlCol="0">
            <a:spAutoFit/>
          </a:bodyPr>
          <a:lstStyle/>
          <a:p>
            <a:r>
              <a:rPr lang="it-IT" sz="2800" dirty="0" smtClean="0"/>
              <a:t>E questo è il la mia miglior creazione fino ad ora, niente di che a vedersi ma c’è tanto lavoro dietro!</a:t>
            </a:r>
            <a:endParaRPr lang="it-IT" sz="2800" dirty="0"/>
          </a:p>
        </p:txBody>
      </p:sp>
      <p:pic>
        <p:nvPicPr>
          <p:cNvPr id="3" name="Immagine 2" descr="lost_in_the_cold_by_myshiver-d338vz1.jpg"/>
          <p:cNvPicPr>
            <a:picLocks noChangeAspect="1"/>
          </p:cNvPicPr>
          <p:nvPr/>
        </p:nvPicPr>
        <p:blipFill>
          <a:blip r:embed="rId2" cstate="print"/>
          <a:stretch>
            <a:fillRect/>
          </a:stretch>
        </p:blipFill>
        <p:spPr>
          <a:xfrm>
            <a:off x="2843808" y="548680"/>
            <a:ext cx="5972128" cy="5736336"/>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p:cNvSpPr txBox="1"/>
          <p:nvPr/>
        </p:nvSpPr>
        <p:spPr>
          <a:xfrm>
            <a:off x="3347864" y="1340768"/>
            <a:ext cx="5112568" cy="2677656"/>
          </a:xfrm>
          <a:prstGeom prst="rect">
            <a:avLst/>
          </a:prstGeom>
          <a:noFill/>
        </p:spPr>
        <p:txBody>
          <a:bodyPr wrap="square" rtlCol="0">
            <a:spAutoFit/>
          </a:bodyPr>
          <a:lstStyle/>
          <a:p>
            <a:r>
              <a:rPr lang="it-IT" sz="2800" dirty="0" smtClean="0"/>
              <a:t>Ricordo il primo computer: una grossa macchina così curiosa e rumorosa in una casa dove ha sempre spadroneggiato la TV.  Sempre meglio però del computer in questa immagine: </a:t>
            </a:r>
          </a:p>
        </p:txBody>
      </p:sp>
    </p:spTree>
    <p:extLst>
      <p:ext uri="{BB962C8B-B14F-4D97-AF65-F5344CB8AC3E}">
        <p14:creationId xmlns="" xmlns:p14="http://schemas.microsoft.com/office/powerpoint/2010/main" val="22432486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0" y="332656"/>
            <a:ext cx="5472608" cy="6124754"/>
          </a:xfrm>
          <a:prstGeom prst="rect">
            <a:avLst/>
          </a:prstGeom>
          <a:noFill/>
        </p:spPr>
        <p:txBody>
          <a:bodyPr wrap="square" rtlCol="0">
            <a:spAutoFit/>
          </a:bodyPr>
          <a:lstStyle/>
          <a:p>
            <a:r>
              <a:rPr lang="it-IT" sz="2800" dirty="0" smtClean="0"/>
              <a:t>Io e l’informatica abbiamo quindi un ottimo rapporto, le cyber sfide non mi spaventeranno mai.</a:t>
            </a:r>
          </a:p>
          <a:p>
            <a:endParaRPr lang="it-IT" sz="2800" dirty="0" smtClean="0"/>
          </a:p>
          <a:p>
            <a:r>
              <a:rPr lang="it-IT" sz="2800" dirty="0" smtClean="0"/>
              <a:t>Mio nonno si raccomandò molto con me di crescere sempre in campo tecnologico:  lui non aveva voluto rimanere al passo di computer , mouse e tastiere e ha sempre rimpianto di non essere  bravo nemmeno la metà di me, anche se non ho mai avuto una sveglia o una lavastoviglie rotta in </a:t>
            </a:r>
            <a:r>
              <a:rPr lang="it-IT" sz="2800" dirty="0" smtClean="0"/>
              <a:t>casa..</a:t>
            </a:r>
            <a:endParaRPr lang="it-IT" sz="2800" smtClean="0"/>
          </a:p>
          <a:p>
            <a:r>
              <a:rPr lang="it-IT" sz="2800" smtClean="0"/>
              <a:t>grazie </a:t>
            </a:r>
            <a:r>
              <a:rPr lang="it-IT" sz="2800" dirty="0" smtClean="0"/>
              <a:t>a lui.</a:t>
            </a:r>
            <a:endParaRPr lang="it-IT" sz="2800" dirty="0"/>
          </a:p>
        </p:txBody>
      </p:sp>
      <p:pic>
        <p:nvPicPr>
          <p:cNvPr id="3" name="Immagine 2" descr="DSC00123.JPG"/>
          <p:cNvPicPr>
            <a:picLocks noChangeAspect="1"/>
          </p:cNvPicPr>
          <p:nvPr/>
        </p:nvPicPr>
        <p:blipFill>
          <a:blip r:embed="rId2" cstate="print"/>
          <a:stretch>
            <a:fillRect/>
          </a:stretch>
        </p:blipFill>
        <p:spPr>
          <a:xfrm>
            <a:off x="5940152" y="2348880"/>
            <a:ext cx="2841780" cy="378904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tumblr_lwh5sr25641qiwcgqo1_500.jpg"/>
          <p:cNvPicPr>
            <a:picLocks noChangeAspect="1"/>
          </p:cNvPicPr>
          <p:nvPr/>
        </p:nvPicPr>
        <p:blipFill>
          <a:blip r:embed="rId2" cstate="print"/>
          <a:stretch>
            <a:fillRect/>
          </a:stretch>
        </p:blipFill>
        <p:spPr>
          <a:xfrm>
            <a:off x="1775099" y="0"/>
            <a:ext cx="5593801"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4932040" y="764704"/>
            <a:ext cx="3923928" cy="4401205"/>
          </a:xfrm>
          <a:prstGeom prst="rect">
            <a:avLst/>
          </a:prstGeom>
        </p:spPr>
        <p:txBody>
          <a:bodyPr wrap="square">
            <a:spAutoFit/>
          </a:bodyPr>
          <a:lstStyle/>
          <a:p>
            <a:r>
              <a:rPr lang="it-IT" sz="2800" dirty="0" smtClean="0"/>
              <a:t>Comunque, il mio era un Windows 95 senza internet, stipato in taverna dove d’inverno faceva freddo e quando dovevo ricopiare le ricerche per scuola, con una incredibile lentezza, mi si gelavano le dita sulla tastiera.</a:t>
            </a:r>
          </a:p>
        </p:txBody>
      </p:sp>
      <p:pic>
        <p:nvPicPr>
          <p:cNvPr id="3" name="Immagine 2" descr="Windows-95-6-.jpg"/>
          <p:cNvPicPr>
            <a:picLocks noChangeAspect="1"/>
          </p:cNvPicPr>
          <p:nvPr/>
        </p:nvPicPr>
        <p:blipFill>
          <a:blip r:embed="rId2" cstate="print"/>
          <a:stretch>
            <a:fillRect/>
          </a:stretch>
        </p:blipFill>
        <p:spPr>
          <a:xfrm>
            <a:off x="251520" y="3212976"/>
            <a:ext cx="4286250" cy="3429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3347864" y="404664"/>
            <a:ext cx="4572000" cy="2523768"/>
          </a:xfrm>
          <a:prstGeom prst="rect">
            <a:avLst/>
          </a:prstGeom>
        </p:spPr>
        <p:txBody>
          <a:bodyPr>
            <a:spAutoFit/>
          </a:bodyPr>
          <a:lstStyle/>
          <a:p>
            <a:r>
              <a:rPr lang="it-IT" sz="2800" dirty="0" smtClean="0"/>
              <a:t>Le ricerche di scuola furono appunto l’unico uso del mio pc per i primi tempi, tralasciando i piccoli giochi come «campo minato». </a:t>
            </a:r>
          </a:p>
          <a:p>
            <a:endParaRPr lang="it-IT" dirty="0" smtClean="0"/>
          </a:p>
        </p:txBody>
      </p:sp>
      <p:pic>
        <p:nvPicPr>
          <p:cNvPr id="3" name="Immagine 2" descr="50556_49543767287_5731944_n.jpg"/>
          <p:cNvPicPr>
            <a:picLocks noChangeAspect="1"/>
          </p:cNvPicPr>
          <p:nvPr/>
        </p:nvPicPr>
        <p:blipFill>
          <a:blip r:embed="rId2" cstate="print"/>
          <a:stretch>
            <a:fillRect/>
          </a:stretch>
        </p:blipFill>
        <p:spPr>
          <a:xfrm>
            <a:off x="4788024" y="2924944"/>
            <a:ext cx="3836144" cy="2742843"/>
          </a:xfrm>
          <a:prstGeom prst="rect">
            <a:avLst/>
          </a:prstGeom>
        </p:spPr>
      </p:pic>
    </p:spTree>
    <p:extLst>
      <p:ext uri="{BB962C8B-B14F-4D97-AF65-F5344CB8AC3E}">
        <p14:creationId xmlns="" xmlns:p14="http://schemas.microsoft.com/office/powerpoint/2010/main" val="15849120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3707904" y="1772816"/>
            <a:ext cx="4572000" cy="2246769"/>
          </a:xfrm>
          <a:prstGeom prst="rect">
            <a:avLst/>
          </a:prstGeom>
        </p:spPr>
        <p:txBody>
          <a:bodyPr>
            <a:spAutoFit/>
          </a:bodyPr>
          <a:lstStyle/>
          <a:p>
            <a:r>
              <a:rPr lang="it-IT" sz="2800" dirty="0" smtClean="0"/>
              <a:t>Finalmente arrivò internet; che novità! Non ricordo i primi siti che visitavo ma di certo ricordo che archiviavo tutto!</a:t>
            </a:r>
            <a:endParaRPr lang="it-IT" sz="2800" dirty="0"/>
          </a:p>
        </p:txBody>
      </p:sp>
    </p:spTree>
    <p:extLst>
      <p:ext uri="{BB962C8B-B14F-4D97-AF65-F5344CB8AC3E}">
        <p14:creationId xmlns="" xmlns:p14="http://schemas.microsoft.com/office/powerpoint/2010/main" val="3024121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tumblr_lwgoytgwsS1qmtdyso1_500.jpg"/>
          <p:cNvPicPr>
            <a:picLocks noChangeAspect="1"/>
          </p:cNvPicPr>
          <p:nvPr/>
        </p:nvPicPr>
        <p:blipFill>
          <a:blip r:embed="rId2" cstate="print"/>
          <a:stretch>
            <a:fillRect/>
          </a:stretch>
        </p:blipFill>
        <p:spPr>
          <a:xfrm>
            <a:off x="1043608" y="2564904"/>
            <a:ext cx="3931920" cy="3931920"/>
          </a:xfrm>
          <a:prstGeom prst="rect">
            <a:avLst/>
          </a:prstGeom>
        </p:spPr>
      </p:pic>
      <p:sp>
        <p:nvSpPr>
          <p:cNvPr id="3" name="Rettangolo 2"/>
          <p:cNvSpPr/>
          <p:nvPr/>
        </p:nvSpPr>
        <p:spPr>
          <a:xfrm>
            <a:off x="5292080" y="548680"/>
            <a:ext cx="3203848" cy="3970318"/>
          </a:xfrm>
          <a:prstGeom prst="rect">
            <a:avLst/>
          </a:prstGeom>
        </p:spPr>
        <p:txBody>
          <a:bodyPr wrap="square">
            <a:spAutoFit/>
          </a:bodyPr>
          <a:lstStyle/>
          <a:p>
            <a:r>
              <a:rPr lang="it-IT" sz="2800" dirty="0" smtClean="0"/>
              <a:t>Infatti ogni immagine o testo mi sembrava temporaneo e meraviglioso, degno di entrare nei miei floppy disk che si accatastavano negli scatoloni.</a:t>
            </a:r>
            <a:endParaRPr lang="it-IT"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thumbnail (1).jpg"/>
          <p:cNvPicPr>
            <a:picLocks noChangeAspect="1"/>
          </p:cNvPicPr>
          <p:nvPr/>
        </p:nvPicPr>
        <p:blipFill>
          <a:blip r:embed="rId2" cstate="print"/>
          <a:stretch>
            <a:fillRect/>
          </a:stretch>
        </p:blipFill>
        <p:spPr>
          <a:xfrm>
            <a:off x="4716016" y="1196752"/>
            <a:ext cx="2967822" cy="3570312"/>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915816" y="836712"/>
            <a:ext cx="5004048" cy="3385542"/>
          </a:xfrm>
          <a:prstGeom prst="rect">
            <a:avLst/>
          </a:prstGeom>
        </p:spPr>
        <p:txBody>
          <a:bodyPr wrap="square">
            <a:spAutoFit/>
          </a:bodyPr>
          <a:lstStyle/>
          <a:p>
            <a:r>
              <a:rPr lang="it-IT" sz="2800" dirty="0" smtClean="0"/>
              <a:t>Con i miei genitori proprio oggi ho ricordato questi momenti e mamma mi ha raccontato che mi stupivo tantissimo di quanto fosse veloce a scrivere sulla tastiera,  in realtà ora mi sembra molto più lenta di me.. buffo!</a:t>
            </a:r>
          </a:p>
          <a:p>
            <a:endParaRPr lang="it-IT" dirty="0"/>
          </a:p>
        </p:txBody>
      </p:sp>
    </p:spTree>
    <p:extLst>
      <p:ext uri="{BB962C8B-B14F-4D97-AF65-F5344CB8AC3E}">
        <p14:creationId xmlns="" xmlns:p14="http://schemas.microsoft.com/office/powerpoint/2010/main" val="3670537081"/>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191</TotalTime>
  <Words>541</Words>
  <Application>Microsoft Office PowerPoint</Application>
  <PresentationFormat>Presentazione su schermo (4:3)</PresentationFormat>
  <Paragraphs>41</Paragraphs>
  <Slides>20</Slides>
  <Notes>0</Notes>
  <HiddenSlides>0</HiddenSlides>
  <MMClips>0</MMClips>
  <ScaleCrop>false</ScaleCrop>
  <HeadingPairs>
    <vt:vector size="4" baseType="variant">
      <vt:variant>
        <vt:lpstr>Tema</vt:lpstr>
      </vt:variant>
      <vt:variant>
        <vt:i4>1</vt:i4>
      </vt:variant>
      <vt:variant>
        <vt:lpstr>Titoli diapositive</vt:lpstr>
      </vt:variant>
      <vt:variant>
        <vt:i4>20</vt:i4>
      </vt:variant>
    </vt:vector>
  </HeadingPairs>
  <TitlesOfParts>
    <vt:vector size="21" baseType="lpstr">
      <vt:lpstr>Tema di Office</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vector>
  </TitlesOfParts>
  <Company>Università Cattolica del Sacro Cuore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Studente Aula SA05</dc:creator>
  <cp:lastModifiedBy>Utente</cp:lastModifiedBy>
  <cp:revision>27</cp:revision>
  <dcterms:created xsi:type="dcterms:W3CDTF">2011-10-10T08:56:28Z</dcterms:created>
  <dcterms:modified xsi:type="dcterms:W3CDTF">2011-12-24T15:16:21Z</dcterms:modified>
</cp:coreProperties>
</file>